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82" r:id="rId2"/>
    <p:sldId id="460" r:id="rId3"/>
    <p:sldId id="464" r:id="rId4"/>
    <p:sldId id="475" r:id="rId5"/>
    <p:sldId id="474" r:id="rId6"/>
    <p:sldId id="471" r:id="rId7"/>
    <p:sldId id="468" r:id="rId8"/>
    <p:sldId id="476" r:id="rId9"/>
    <p:sldId id="470" r:id="rId10"/>
    <p:sldId id="473" r:id="rId11"/>
    <p:sldId id="469" r:id="rId12"/>
    <p:sldId id="466" r:id="rId13"/>
    <p:sldId id="477" r:id="rId14"/>
    <p:sldId id="467" r:id="rId15"/>
    <p:sldId id="462" r:id="rId16"/>
    <p:sldId id="465" r:id="rId17"/>
    <p:sldId id="4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Astronomie multi-messager : GW + photons</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Applet en ligne</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Masse &amp; spin</a:t>
            </a:r>
          </a:p>
          <a:p>
            <a:endParaRPr lang="en-US" baseline="0" dirty="0" smtClean="0"/>
          </a:p>
          <a:p>
            <a:r>
              <a:rPr lang="en-US" baseline="0" dirty="0" smtClean="0"/>
              <a:t>2. Masse maximale</a:t>
            </a:r>
          </a:p>
          <a:p>
            <a:r>
              <a:rPr lang="en-US" baseline="0" dirty="0" smtClean="0"/>
              <a:t>Origine? Dipole?</a:t>
            </a:r>
          </a:p>
          <a:p>
            <a:r>
              <a:rPr lang="en-US" baseline="0" dirty="0" smtClean="0"/>
              <a:t>Cro</a:t>
            </a:r>
            <a:r>
              <a:rPr lang="en-US" baseline="0" dirty="0" smtClean="0"/>
              <a:t>ûte, séisme stellaire, sauts (glitches) dans période de rotation</a:t>
            </a:r>
            <a:endParaRPr lang="en-US" baseline="0" dirty="0" smtClean="0"/>
          </a:p>
          <a:p>
            <a:endParaRPr lang="en-US" baseline="0" dirty="0" smtClean="0"/>
          </a:p>
          <a:p>
            <a:r>
              <a:rPr lang="en-US" baseline="0" dirty="0" smtClean="0"/>
              <a:t>3. </a:t>
            </a:r>
          </a:p>
          <a:p>
            <a:endParaRPr lang="en-US" baseline="0" dirty="0" smtClean="0"/>
          </a:p>
          <a:p>
            <a:r>
              <a:rPr lang="en-US" baseline="0" dirty="0" smtClean="0"/>
              <a:t>4. Ecosystème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a:t>
            </a:r>
            <a:r>
              <a:rPr lang="en-US" baseline="0" dirty="0" smtClean="0"/>
              <a: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jpeg"/><Relationship Id="rId5"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2.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57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2765220" y="3864094"/>
            <a:ext cx="5250155" cy="1938992"/>
          </a:xfrm>
          <a:prstGeom prst="rect">
            <a:avLst/>
          </a:prstGeom>
          <a:noFill/>
          <a:ln>
            <a:noFill/>
          </a:ln>
        </p:spPr>
        <p:txBody>
          <a:bodyPr wrap="none" rtlCol="0">
            <a:spAutoFit/>
          </a:bodyPr>
          <a:lstStyle/>
          <a:p>
            <a:pPr algn="ctr"/>
            <a:r>
              <a:rPr lang="en-US" sz="2400" b="1" dirty="0" smtClean="0">
                <a:latin typeface="Geneva"/>
                <a:cs typeface="Geneva"/>
              </a:rPr>
              <a:t>Ileyk El </a:t>
            </a:r>
            <a:r>
              <a:rPr lang="en-US" sz="2400" b="1" dirty="0" err="1" smtClean="0">
                <a:latin typeface="Geneva"/>
                <a:cs typeface="Geneva"/>
              </a:rPr>
              <a:t>Mellah</a:t>
            </a:r>
            <a:endParaRPr lang="en-US" sz="2400" b="1" dirty="0" smtClean="0">
              <a:latin typeface="Geneva"/>
              <a:cs typeface="Geneva"/>
            </a:endParaRPr>
          </a:p>
          <a:p>
            <a:pPr algn="ctr"/>
            <a:endParaRPr lang="en-US" sz="2400" b="1" dirty="0">
              <a:latin typeface="Geneva"/>
              <a:cs typeface="Geneva"/>
            </a:endParaRPr>
          </a:p>
          <a:p>
            <a:pPr algn="ctr">
              <a:lnSpc>
                <a:spcPct val="120000"/>
              </a:lnSpc>
            </a:pPr>
            <a:r>
              <a:rPr lang="en-US" sz="2000" b="1" dirty="0">
                <a:solidFill>
                  <a:srgbClr val="000000"/>
                </a:solidFill>
                <a:latin typeface="Geneva"/>
                <a:cs typeface="Geneva"/>
              </a:rPr>
              <a:t>“Sources astrophysiques à haute énergie </a:t>
            </a:r>
          </a:p>
          <a:p>
            <a:pPr algn="ctr">
              <a:lnSpc>
                <a:spcPct val="120000"/>
              </a:lnSpc>
            </a:pPr>
            <a:r>
              <a:rPr lang="en-US" sz="2000" b="1" dirty="0">
                <a:solidFill>
                  <a:srgbClr val="000000"/>
                </a:solidFill>
                <a:latin typeface="Geneva"/>
                <a:cs typeface="Geneva"/>
              </a:rPr>
              <a:t>&amp; ondes gravitationnelles” </a:t>
            </a:r>
          </a:p>
          <a:p>
            <a:pPr algn="ctr"/>
            <a:endParaRPr lang="en-US" sz="2400" b="1" dirty="0">
              <a:latin typeface="Geneva"/>
              <a:cs typeface="Geneva"/>
            </a:endParaRPr>
          </a:p>
        </p:txBody>
      </p:sp>
      <p:sp>
        <p:nvSpPr>
          <p:cNvPr id="15" name="Rounded Rectangle 14"/>
          <p:cNvSpPr/>
          <p:nvPr/>
        </p:nvSpPr>
        <p:spPr>
          <a:xfrm>
            <a:off x="2222501" y="533083"/>
            <a:ext cx="6365874" cy="1765015"/>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800" b="1" dirty="0">
              <a:solidFill>
                <a:srgbClr val="000000"/>
              </a:solidFill>
              <a:latin typeface="Geneva"/>
              <a:cs typeface="Geneva"/>
            </a:endParaRPr>
          </a:p>
          <a:p>
            <a:pPr algn="ctr">
              <a:lnSpc>
                <a:spcPct val="120000"/>
              </a:lnSpc>
            </a:pPr>
            <a:r>
              <a:rPr lang="en-US" sz="3600" b="1" dirty="0">
                <a:solidFill>
                  <a:srgbClr val="000000"/>
                </a:solidFill>
                <a:latin typeface="Geneva"/>
                <a:cs typeface="Geneva"/>
              </a:rPr>
              <a:t>Audition au poste de </a:t>
            </a:r>
          </a:p>
          <a:p>
            <a:pPr algn="ctr">
              <a:lnSpc>
                <a:spcPct val="120000"/>
              </a:lnSpc>
            </a:pPr>
            <a:r>
              <a:rPr lang="en-US" sz="3600" b="1" dirty="0">
                <a:solidFill>
                  <a:srgbClr val="000000"/>
                </a:solidFill>
                <a:latin typeface="Geneva"/>
                <a:cs typeface="Geneva"/>
              </a:rPr>
              <a:t>Maître de conférence de </a:t>
            </a:r>
          </a:p>
          <a:p>
            <a:pPr algn="ctr">
              <a:lnSpc>
                <a:spcPct val="120000"/>
              </a:lnSpc>
            </a:pPr>
            <a:r>
              <a:rPr lang="en-US" sz="3600" b="1" dirty="0">
                <a:solidFill>
                  <a:srgbClr val="000000"/>
                </a:solidFill>
                <a:latin typeface="Geneva"/>
                <a:cs typeface="Geneva"/>
              </a:rPr>
              <a:t>Sorbonne Université</a:t>
            </a:r>
          </a:p>
          <a:p>
            <a:pPr algn="ctr">
              <a:lnSpc>
                <a:spcPct val="120000"/>
              </a:lnSpc>
            </a:pPr>
            <a:endParaRPr lang="en-US" sz="1100" b="1" dirty="0">
              <a:solidFill>
                <a:srgbClr val="000000"/>
              </a:solidFill>
              <a:latin typeface="Geneva"/>
              <a:cs typeface="Geneva"/>
            </a:endParaRPr>
          </a:p>
        </p:txBody>
      </p:sp>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29651914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2849761" y="709600"/>
            <a:ext cx="6136557" cy="3150747"/>
            <a:chOff x="1495559" y="3267474"/>
            <a:chExt cx="6136557" cy="3150747"/>
          </a:xfrm>
        </p:grpSpPr>
        <p:pic>
          <p:nvPicPr>
            <p:cNvPr id="3" name="Image 2"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40" y="3267474"/>
              <a:ext cx="6089076" cy="3138877"/>
            </a:xfrm>
            <a:prstGeom prst="rect">
              <a:avLst/>
            </a:prstGeom>
            <a:ln>
              <a:noFill/>
            </a:ln>
            <a:effectLst>
              <a:outerShdw blurRad="190500" algn="tl" rotWithShape="0">
                <a:srgbClr val="000000">
                  <a:alpha val="70000"/>
                </a:srgbClr>
              </a:outerShdw>
            </a:effectLst>
          </p:spPr>
        </p:pic>
        <p:sp>
          <p:nvSpPr>
            <p:cNvPr id="7" name="Rectangle 6"/>
            <p:cNvSpPr/>
            <p:nvPr/>
          </p:nvSpPr>
          <p:spPr>
            <a:xfrm>
              <a:off x="1495559" y="617200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endParaRPr lang="en-US" sz="1000" i="1">
                <a:solidFill>
                  <a:srgbClr val="000000"/>
                </a:solidFill>
                <a:latin typeface="Geneva"/>
                <a:cs typeface="Geneva"/>
              </a:endParaRPr>
            </a:p>
          </p:txBody>
        </p:sp>
      </p:grpSp>
      <p:sp>
        <p:nvSpPr>
          <p:cNvPr id="9" name="Rounded Rectangle 39"/>
          <p:cNvSpPr/>
          <p:nvPr/>
        </p:nvSpPr>
        <p:spPr>
          <a:xfrm>
            <a:off x="97825" y="70960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97825" y="4060972"/>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Emission photonique</a:t>
            </a:r>
            <a:endParaRPr lang="en-US" sz="1600" b="1" cap="small" dirty="0">
              <a:solidFill>
                <a:srgbClr val="000000"/>
              </a:solidFill>
              <a:latin typeface="Geneva"/>
              <a:cs typeface="Geneva"/>
            </a:endParaRPr>
          </a:p>
        </p:txBody>
      </p:sp>
      <p:sp>
        <p:nvSpPr>
          <p:cNvPr id="11" name="Rectangle 10"/>
          <p:cNvSpPr/>
          <p:nvPr/>
        </p:nvSpPr>
        <p:spPr>
          <a:xfrm>
            <a:off x="36765" y="1130802"/>
            <a:ext cx="2860477" cy="369332"/>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coalescence de 2 NS</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pic>
        <p:nvPicPr>
          <p:cNvPr id="3" name="Image 2" descr="sketch_GRB_kilonov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cxnSp>
        <p:nvCxnSpPr>
          <p:cNvPr id="7" name="Connecteur droit avec flèche 6"/>
          <p:cNvCxnSpPr/>
          <p:nvPr/>
        </p:nvCxnSpPr>
        <p:spPr>
          <a:xfrm flipV="1">
            <a:off x="6657453" y="2491043"/>
            <a:ext cx="0" cy="34616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494147" y="2939761"/>
            <a:ext cx="2513670" cy="369332"/>
          </a:xfrm>
          <a:prstGeom prst="rect">
            <a:avLst/>
          </a:prstGeom>
        </p:spPr>
        <p:txBody>
          <a:bodyPr wrap="square">
            <a:spAutoFit/>
          </a:bodyPr>
          <a:lstStyle/>
          <a:p>
            <a:pPr lvl="0">
              <a:buSzPct val="100000"/>
            </a:pPr>
            <a:r>
              <a:rPr lang="en-US">
                <a:solidFill>
                  <a:srgbClr val="000000"/>
                </a:solidFill>
                <a:latin typeface="Geneva"/>
                <a:cs typeface="Geneva"/>
              </a:rPr>
              <a:t>hypermassive NS</a:t>
            </a:r>
          </a:p>
        </p:txBody>
      </p:sp>
      <p:cxnSp>
        <p:nvCxnSpPr>
          <p:cNvPr id="13" name="Connecteur droit 12"/>
          <p:cNvCxnSpPr/>
          <p:nvPr/>
        </p:nvCxnSpPr>
        <p:spPr>
          <a:xfrm>
            <a:off x="6585246" y="3691864"/>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6591102" y="4882199"/>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518571" y="4095100"/>
            <a:ext cx="2513670" cy="369332"/>
          </a:xfrm>
          <a:prstGeom prst="rect">
            <a:avLst/>
          </a:prstGeom>
        </p:spPr>
        <p:txBody>
          <a:bodyPr wrap="square">
            <a:spAutoFit/>
          </a:bodyPr>
          <a:lstStyle/>
          <a:p>
            <a:pPr lvl="0">
              <a:buSzPct val="100000"/>
            </a:pPr>
            <a:r>
              <a:rPr lang="en-US">
                <a:solidFill>
                  <a:srgbClr val="000000"/>
                </a:solidFill>
                <a:latin typeface="Geneva"/>
                <a:cs typeface="Geneva"/>
              </a:rPr>
              <a:t>supramassive NS</a:t>
            </a:r>
          </a:p>
        </p:txBody>
      </p:sp>
      <p:sp>
        <p:nvSpPr>
          <p:cNvPr id="18" name="Rectangle 17"/>
          <p:cNvSpPr/>
          <p:nvPr/>
        </p:nvSpPr>
        <p:spPr>
          <a:xfrm>
            <a:off x="4494147" y="5222742"/>
            <a:ext cx="2513670" cy="369332"/>
          </a:xfrm>
          <a:prstGeom prst="rect">
            <a:avLst/>
          </a:prstGeom>
        </p:spPr>
        <p:txBody>
          <a:bodyPr wrap="square">
            <a:spAutoFit/>
          </a:bodyPr>
          <a:lstStyle/>
          <a:p>
            <a:pPr lvl="0">
              <a:buSzPct val="100000"/>
            </a:pPr>
            <a:r>
              <a:rPr lang="en-US">
                <a:solidFill>
                  <a:srgbClr val="000000"/>
                </a:solidFill>
                <a:latin typeface="Geneva"/>
                <a:cs typeface="Geneva"/>
              </a:rPr>
              <a:t>neutron star (NS)</a:t>
            </a:r>
          </a:p>
        </p:txBody>
      </p:sp>
      <p:sp>
        <p:nvSpPr>
          <p:cNvPr id="20" name="Rectangle 19"/>
          <p:cNvSpPr/>
          <p:nvPr/>
        </p:nvSpPr>
        <p:spPr>
          <a:xfrm>
            <a:off x="5775406" y="4728310"/>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5750982" y="3537975"/>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X</a:t>
            </a: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49270" y="1266412"/>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28057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Pédagogique</a:t>
            </a:r>
          </a:p>
        </p:txBody>
      </p:sp>
      <p:sp>
        <p:nvSpPr>
          <p:cNvPr id="11" name="Rounded Rectangle 39"/>
          <p:cNvSpPr/>
          <p:nvPr/>
        </p:nvSpPr>
        <p:spPr>
          <a:xfrm>
            <a:off x="152507" y="2964415"/>
            <a:ext cx="23721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nvGrpSpPr>
          <p:cNvPr id="8" name="Grouper 7"/>
          <p:cNvGrpSpPr/>
          <p:nvPr/>
        </p:nvGrpSpPr>
        <p:grpSpPr>
          <a:xfrm>
            <a:off x="2743041" y="1336622"/>
            <a:ext cx="6478399" cy="5184648"/>
            <a:chOff x="2743041" y="1336622"/>
            <a:chExt cx="6478399" cy="5184648"/>
          </a:xfrm>
        </p:grpSpPr>
        <p:sp>
          <p:nvSpPr>
            <p:cNvPr id="9" name="Rectangle 8"/>
            <p:cNvSpPr/>
            <p:nvPr/>
          </p:nvSpPr>
          <p:spPr>
            <a:xfrm rot="5400000">
              <a:off x="6506815" y="3801551"/>
              <a:ext cx="5118909" cy="310341"/>
            </a:xfrm>
            <a:prstGeom prst="rect">
              <a:avLst/>
            </a:prstGeom>
          </p:spPr>
          <p:txBody>
            <a:bodyPr wrap="square">
              <a:spAutoFit/>
            </a:bodyPr>
            <a:lstStyle/>
            <a:p>
              <a:pPr>
                <a:lnSpc>
                  <a:spcPct val="150000"/>
                </a:lnSpc>
              </a:pPr>
              <a:r>
                <a:rPr lang="en-US" sz="1000" dirty="0">
                  <a:solidFill>
                    <a:srgbClr val="000000"/>
                  </a:solidFill>
                  <a:latin typeface="Geneva"/>
                  <a:cs typeface="Geneva"/>
                  <a:hlinkClick r:id="rId4"/>
                </a:rPr>
                <a:t>http://demonstrations.wolfram.com/TrajectoryOfATestMassInARochePotential/</a:t>
              </a:r>
              <a:endParaRPr lang="en-US" sz="10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041" y="1336622"/>
              <a:ext cx="6139463" cy="5184648"/>
            </a:xfrm>
            <a:prstGeom prst="rect">
              <a:avLst/>
            </a:prstGeom>
            <a:ln>
              <a:noFill/>
            </a:ln>
            <a:effectLst>
              <a:outerShdw blurRad="190500" algn="tl" rotWithShape="0">
                <a:srgbClr val="000000">
                  <a:alpha val="70000"/>
                </a:srgbClr>
              </a:outerShdw>
            </a:effectLst>
          </p:spPr>
        </p:pic>
      </p:grpSp>
      <p:sp>
        <p:nvSpPr>
          <p:cNvPr id="15" name="Rectangle 14"/>
          <p:cNvSpPr/>
          <p:nvPr/>
        </p:nvSpPr>
        <p:spPr>
          <a:xfrm>
            <a:off x="18090" y="3134555"/>
            <a:ext cx="2665601" cy="2525307"/>
          </a:xfrm>
          <a:prstGeom prst="rect">
            <a:avLst/>
          </a:prstGeom>
        </p:spPr>
        <p:txBody>
          <a:bodyPr wrap="square">
            <a:spAutoFit/>
          </a:bodyPr>
          <a:lstStyle/>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r>
              <a:rPr lang="en-US" smtClean="0">
                <a:solidFill>
                  <a:srgbClr val="000000"/>
                </a:solidFill>
                <a:latin typeface="Geneva"/>
                <a:cs typeface="Geneva"/>
              </a:rPr>
              <a:t> Applet Mathematica</a:t>
            </a:r>
          </a:p>
          <a:p>
            <a:pPr marL="171450" lvl="0" indent="-171450">
              <a:lnSpc>
                <a:spcPct val="110000"/>
              </a:lnSpc>
              <a:buSzPct val="100000"/>
              <a:buBlip>
                <a:blip r:embed="rId3"/>
              </a:buBlip>
            </a:pPr>
            <a:r>
              <a:rPr lang="en-US">
                <a:solidFill>
                  <a:srgbClr val="000000"/>
                </a:solidFill>
                <a:latin typeface="Geneva"/>
                <a:cs typeface="Geneva"/>
              </a:rPr>
              <a:t> Maquettes 3D</a:t>
            </a:r>
          </a:p>
          <a:p>
            <a:pPr marL="171450" lvl="0" indent="-171450">
              <a:lnSpc>
                <a:spcPct val="110000"/>
              </a:lnSpc>
              <a:buSzPct val="100000"/>
              <a:buBlip>
                <a:blip r:embed="rId3"/>
              </a:buBlip>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4" name="Rectangle 13"/>
          <p:cNvSpPr/>
          <p:nvPr/>
        </p:nvSpPr>
        <p:spPr>
          <a:xfrm>
            <a:off x="152506" y="2204332"/>
            <a:ext cx="8224371" cy="646331"/>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a:t>
            </a:r>
            <a:endParaRPr lang="en-US" dirty="0" smtClean="0">
              <a:solidFill>
                <a:srgbClr val="000000"/>
              </a:solidFill>
              <a:latin typeface="Geneva"/>
              <a:cs typeface="Geneva"/>
            </a:endParaRPr>
          </a:p>
        </p:txBody>
      </p:sp>
      <p:sp>
        <p:nvSpPr>
          <p:cNvPr id="8" name="Rounded Rectangle 39"/>
          <p:cNvSpPr/>
          <p:nvPr/>
        </p:nvSpPr>
        <p:spPr>
          <a:xfrm>
            <a:off x="152506" y="200521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3065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663765"/>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463436"/>
            <a:ext cx="8224371" cy="1200329"/>
          </a:xfrm>
          <a:prstGeom prst="rect">
            <a:avLst/>
          </a:prstGeom>
        </p:spPr>
        <p:txBody>
          <a:bodyPr wrap="square">
            <a:spAutoFit/>
          </a:bodyPr>
          <a:lstStyle/>
          <a:p>
            <a:pPr lvl="0">
              <a:buSzPct val="100000"/>
            </a:pPr>
            <a:r>
              <a:rPr lang="en-US" dirty="0">
                <a:solidFill>
                  <a:srgbClr val="000000"/>
                </a:solidFill>
                <a:latin typeface="Geneva"/>
                <a:cs typeface="Geneva"/>
              </a:rPr>
              <a:t>Centre de préparation à l’Agrégation de Montrouge</a:t>
            </a:r>
          </a:p>
          <a:p>
            <a:pPr marL="628650" lvl="1" indent="-171450">
              <a:buSzPct val="100000"/>
              <a:buBlip>
                <a:blip r:embed="rId3"/>
              </a:buBlip>
            </a:pPr>
            <a:r>
              <a:rPr lang="en-US" dirty="0">
                <a:solidFill>
                  <a:srgbClr val="000000"/>
                </a:solidFill>
                <a:latin typeface="Geneva"/>
                <a:cs typeface="Geneva"/>
              </a:rPr>
              <a:t> Montages expérimentaux</a:t>
            </a:r>
          </a:p>
          <a:p>
            <a:pPr marL="628650" lvl="1" indent="-171450">
              <a:buSzPct val="100000"/>
              <a:buBlip>
                <a:blip r:embed="rId3"/>
              </a:buBlip>
            </a:pPr>
            <a:r>
              <a:rPr lang="en-US" dirty="0" smtClean="0">
                <a:solidFill>
                  <a:srgbClr val="000000"/>
                </a:solidFill>
                <a:latin typeface="Geneva"/>
                <a:cs typeface="Geneva"/>
              </a:rPr>
              <a:t> Leçons</a:t>
            </a:r>
          </a:p>
          <a:p>
            <a:pPr lvl="0">
              <a:buSzPct val="100000"/>
            </a:pPr>
            <a:r>
              <a:rPr lang="en-US" dirty="0">
                <a:solidFill>
                  <a:srgbClr val="000000"/>
                </a:solidFill>
                <a:latin typeface="Geneva"/>
                <a:cs typeface="Geneva"/>
              </a:rPr>
              <a:t>Master des métiers de l’enseignement</a:t>
            </a:r>
          </a:p>
        </p:txBody>
      </p:sp>
      <p:sp>
        <p:nvSpPr>
          <p:cNvPr id="12" name="Rectangle 11"/>
          <p:cNvSpPr/>
          <p:nvPr/>
        </p:nvSpPr>
        <p:spPr>
          <a:xfrm>
            <a:off x="152506" y="5257729"/>
            <a:ext cx="8224371" cy="2031325"/>
          </a:xfrm>
          <a:prstGeom prst="rect">
            <a:avLst/>
          </a:prstGeom>
        </p:spPr>
        <p:txBody>
          <a:bodyPr wrap="square">
            <a:spAutoFit/>
          </a:bodyPr>
          <a:lstStyle/>
          <a:p>
            <a:pPr lvl="0">
              <a:buSzPct val="100000"/>
            </a:pPr>
            <a:r>
              <a:rPr lang="en-US" dirty="0">
                <a:solidFill>
                  <a:srgbClr val="000000"/>
                </a:solidFill>
                <a:latin typeface="Geneva"/>
                <a:cs typeface="Geneva"/>
              </a:rPr>
              <a:t>Initiation à l’outil informatique</a:t>
            </a:r>
          </a:p>
          <a:p>
            <a:pPr marL="628650" lvl="1" indent="-171450">
              <a:buSzPct val="100000"/>
              <a:buBlip>
                <a:blip r:embed="rId3"/>
              </a:buBlip>
            </a:pPr>
            <a:r>
              <a:rPr lang="en-US" dirty="0">
                <a:solidFill>
                  <a:srgbClr val="000000"/>
                </a:solidFill>
                <a:latin typeface="Geneva"/>
                <a:cs typeface="Geneva"/>
              </a:rPr>
              <a:t> Méthodes numériques et informatiques – Jacques Lefrère</a:t>
            </a:r>
          </a:p>
          <a:p>
            <a:pPr lvl="0">
              <a:buSzPct val="100000"/>
            </a:pPr>
            <a:r>
              <a:rPr lang="en-US" dirty="0">
                <a:solidFill>
                  <a:srgbClr val="000000"/>
                </a:solidFill>
                <a:latin typeface="Geneva"/>
                <a:cs typeface="Geneva"/>
              </a:rPr>
              <a:t>Résolution numérique</a:t>
            </a:r>
          </a:p>
          <a:p>
            <a:pPr marL="628650" lvl="1" indent="-171450">
              <a:buSzPct val="100000"/>
              <a:buBlip>
                <a:blip r:embed="rId3"/>
              </a:buBlip>
            </a:pPr>
            <a:r>
              <a:rPr lang="en-US" dirty="0">
                <a:solidFill>
                  <a:srgbClr val="000000"/>
                </a:solidFill>
                <a:latin typeface="Geneva"/>
                <a:cs typeface="Geneva"/>
              </a:rPr>
              <a:t> Différences / volumes finis</a:t>
            </a:r>
          </a:p>
          <a:p>
            <a:pPr marL="628650" lvl="1" indent="-171450">
              <a:buSzPct val="100000"/>
              <a:buBlip>
                <a:blip r:embed="rId3"/>
              </a:buBlip>
            </a:pPr>
            <a:r>
              <a:rPr lang="en-US" dirty="0">
                <a:solidFill>
                  <a:srgbClr val="000000"/>
                </a:solidFill>
                <a:latin typeface="Geneva"/>
                <a:cs typeface="Geneva"/>
              </a:rPr>
              <a:t> Particle-in-cell</a:t>
            </a:r>
          </a:p>
          <a:p>
            <a:pPr marL="628650" lvl="1" indent="-171450">
              <a:buSzPct val="100000"/>
              <a:buBlip>
                <a:blip r:embed="rId3"/>
              </a:buBlip>
            </a:pPr>
            <a:r>
              <a:rPr lang="en-US" dirty="0">
                <a:solidFill>
                  <a:srgbClr val="000000"/>
                </a:solidFill>
                <a:latin typeface="Geneva"/>
                <a:cs typeface="Geneva"/>
              </a:rPr>
              <a:t> Monte-Carlo</a:t>
            </a:r>
          </a:p>
          <a:p>
            <a:pPr lvl="0">
              <a:buSzPct val="100000"/>
            </a:pPr>
            <a:endParaRPr lang="en-US" dirty="0">
              <a:solidFill>
                <a:srgbClr val="000000"/>
              </a:solidFill>
              <a:latin typeface="Geneva"/>
              <a:cs typeface="Geneva"/>
            </a:endParaRPr>
          </a:p>
        </p:txBody>
      </p:sp>
      <p:sp>
        <p:nvSpPr>
          <p:cNvPr id="13" name="Rectangle 12"/>
          <p:cNvSpPr/>
          <p:nvPr/>
        </p:nvSpPr>
        <p:spPr>
          <a:xfrm>
            <a:off x="152506" y="792287"/>
            <a:ext cx="8224371" cy="923330"/>
          </a:xfrm>
          <a:prstGeom prst="rect">
            <a:avLst/>
          </a:prstGeom>
        </p:spPr>
        <p:txBody>
          <a:bodyPr wrap="square">
            <a:spAutoFit/>
          </a:bodyPr>
          <a:lstStyle/>
          <a:p>
            <a:pPr lvl="0">
              <a:buSzPct val="100000"/>
            </a:pPr>
            <a:endParaRPr lang="en-US">
              <a:solidFill>
                <a:srgbClr val="000000"/>
              </a:solidFill>
              <a:latin typeface="Geneva"/>
              <a:cs typeface="Geneva"/>
            </a:endParaRPr>
          </a:p>
          <a:p>
            <a:pPr marL="171450" lvl="0" indent="-171450">
              <a:buSzPct val="100000"/>
              <a:buBlip>
                <a:blip r:embed="rId3"/>
              </a:buBlip>
            </a:pPr>
            <a:r>
              <a:rPr lang="en-US" dirty="0">
                <a:solidFill>
                  <a:srgbClr val="000000"/>
                </a:solidFill>
                <a:latin typeface="Geneva"/>
                <a:cs typeface="Geneva"/>
              </a:rPr>
              <a:t> Parcours MIPI / PCGI</a:t>
            </a:r>
          </a:p>
          <a:p>
            <a:pPr marL="171450" lvl="0" indent="-171450">
              <a:buSzPct val="100000"/>
              <a:buBlip>
                <a:blip r:embed="rId3"/>
              </a:buBlip>
            </a:pPr>
            <a:r>
              <a:rPr lang="en-US" dirty="0" smtClean="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endParaRPr lang="en-US" sz="1600">
                <a:solidFill>
                  <a:srgbClr val="000000"/>
                </a:solidFill>
                <a:latin typeface="Geneva"/>
                <a:cs typeface="Geneva"/>
              </a:endParaRP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endParaRPr lang="en-US" sz="1600">
                <a:solidFill>
                  <a:srgbClr val="000000"/>
                </a:solidFill>
                <a:latin typeface="Geneva"/>
                <a:cs typeface="Geneva"/>
              </a:endParaRP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4023780" y="2521212"/>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85613" y="290757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a:t>
            </a:r>
            <a:r>
              <a:rPr lang="en-US" sz="1600" b="1" cap="small" dirty="0" smtClean="0">
                <a:solidFill>
                  <a:srgbClr val="000000"/>
                </a:solidFill>
                <a:latin typeface="Geneva"/>
                <a:cs typeface="Geneva"/>
              </a:rPr>
              <a:t>toiles à neutrons</a:t>
            </a:r>
            <a:endParaRPr lang="en-US" sz="1600" b="1" cap="small" dirty="0">
              <a:solidFill>
                <a:srgbClr val="000000"/>
              </a:solidFill>
              <a:latin typeface="Geneva"/>
              <a:cs typeface="Geneva"/>
            </a:endParaRPr>
          </a:p>
        </p:txBody>
      </p:sp>
      <p:sp>
        <p:nvSpPr>
          <p:cNvPr id="11" name="Rounded Rectangle 39"/>
          <p:cNvSpPr/>
          <p:nvPr/>
        </p:nvSpPr>
        <p:spPr>
          <a:xfrm>
            <a:off x="190086" y="4409652"/>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13" name="Rectangle 12"/>
          <p:cNvSpPr/>
          <p:nvPr/>
        </p:nvSpPr>
        <p:spPr>
          <a:xfrm>
            <a:off x="6433297" y="685926"/>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progéniteurs? </a:t>
            </a:r>
          </a:p>
          <a:p>
            <a:pPr marL="171450" lvl="0" indent="-171450">
              <a:buSzPct val="100000"/>
              <a:buBlip>
                <a:blip r:embed="rId3"/>
              </a:buBlip>
            </a:pPr>
            <a:r>
              <a:rPr lang="en-US">
                <a:solidFill>
                  <a:srgbClr val="000000"/>
                </a:solidFill>
                <a:latin typeface="Geneva"/>
                <a:cs typeface="Geneva"/>
              </a:rPr>
              <a:t> taux de coalescence</a:t>
            </a:r>
          </a:p>
          <a:p>
            <a:pPr marL="171450" lvl="0" indent="-171450">
              <a:buSzPct val="100000"/>
              <a:buBlip>
                <a:blip r:embed="rId3"/>
              </a:buBlip>
            </a:pPr>
            <a:r>
              <a:rPr lang="en-US">
                <a:solidFill>
                  <a:srgbClr val="000000"/>
                </a:solidFill>
                <a:latin typeface="Geneva"/>
                <a:cs typeface="Geneva"/>
              </a:rPr>
              <a:t> conditions</a:t>
            </a:r>
          </a:p>
        </p:txBody>
      </p:sp>
      <p:sp>
        <p:nvSpPr>
          <p:cNvPr id="15" name="Rectangle 14"/>
          <p:cNvSpPr/>
          <p:nvPr/>
        </p:nvSpPr>
        <p:spPr>
          <a:xfrm>
            <a:off x="1404032" y="725568"/>
            <a:ext cx="4580745"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équation d’état</a:t>
            </a:r>
          </a:p>
          <a:p>
            <a:pPr marL="171450" lvl="0" indent="-171450">
              <a:buSzPct val="100000"/>
              <a:buBlip>
                <a:blip r:embed="rId3"/>
              </a:buBlip>
            </a:pPr>
            <a:r>
              <a:rPr lang="en-US">
                <a:solidFill>
                  <a:srgbClr val="000000"/>
                </a:solidFill>
                <a:latin typeface="Geneva"/>
                <a:cs typeface="Geneva"/>
              </a:rPr>
              <a:t> champ magnétique</a:t>
            </a:r>
          </a:p>
          <a:p>
            <a:pPr marL="171450" lvl="0" indent="-171450">
              <a:buSzPct val="100000"/>
              <a:buBlip>
                <a:blip r:embed="rId3"/>
              </a:buBlip>
            </a:pPr>
            <a:r>
              <a:rPr lang="en-US">
                <a:solidFill>
                  <a:srgbClr val="000000"/>
                </a:solidFill>
                <a:latin typeface="Geneva"/>
                <a:cs typeface="Geneva"/>
              </a:rPr>
              <a:t> structure</a:t>
            </a:r>
            <a:endParaRPr lang="en-US">
              <a:solidFill>
                <a:srgbClr val="000000"/>
              </a:solidFill>
              <a:latin typeface="Geneva"/>
              <a:cs typeface="Geneva"/>
            </a:endParaRPr>
          </a:p>
        </p:txBody>
      </p:sp>
      <p:grpSp>
        <p:nvGrpSpPr>
          <p:cNvPr id="4" name="Grouper 3"/>
          <p:cNvGrpSpPr/>
          <p:nvPr/>
        </p:nvGrpSpPr>
        <p:grpSpPr>
          <a:xfrm>
            <a:off x="3955988" y="725467"/>
            <a:ext cx="2477309" cy="1677605"/>
            <a:chOff x="3872898" y="725467"/>
            <a:chExt cx="2477309" cy="1677605"/>
          </a:xfrm>
        </p:grpSpPr>
        <p:pic>
          <p:nvPicPr>
            <p:cNvPr id="3" name="Image 2" descr="Vir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5">
            <a:extLst>
              <a:ext uri="{28A0092B-C50C-407E-A947-70E740481C1C}">
                <a14:useLocalDpi xmlns:a14="http://schemas.microsoft.com/office/drawing/2010/main" val="0"/>
              </a:ext>
            </a:extLst>
          </a:blip>
          <a:srcRect l="30375" t="7018" r="35875"/>
          <a:stretch/>
        </p:blipFill>
        <p:spPr>
          <a:xfrm>
            <a:off x="74644" y="713597"/>
            <a:ext cx="1353128" cy="2096942"/>
          </a:xfrm>
          <a:prstGeom prst="rect">
            <a:avLst/>
          </a:prstGeom>
          <a:ln>
            <a:noFill/>
          </a:ln>
          <a:effectLst>
            <a:outerShdw blurRad="190500" algn="tl" rotWithShape="0">
              <a:srgbClr val="000000">
                <a:alpha val="70000"/>
              </a:srgbClr>
            </a:outerShdw>
          </a:effectLst>
        </p:spPr>
      </p:pic>
      <p:sp>
        <p:nvSpPr>
          <p:cNvPr id="18" name="Rectangle 17"/>
          <p:cNvSpPr/>
          <p:nvPr/>
        </p:nvSpPr>
        <p:spPr>
          <a:xfrm>
            <a:off x="5782994" y="5305427"/>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jets &amp; vents</a:t>
            </a:r>
          </a:p>
          <a:p>
            <a:pPr marL="171450" lvl="0" indent="-171450">
              <a:buSzPct val="100000"/>
              <a:buBlip>
                <a:blip r:embed="rId3"/>
              </a:buBlip>
            </a:pPr>
            <a:r>
              <a:rPr lang="en-US">
                <a:solidFill>
                  <a:srgbClr val="000000"/>
                </a:solidFill>
                <a:latin typeface="Geneva"/>
                <a:cs typeface="Geneva"/>
              </a:rPr>
              <a:t> luminosité</a:t>
            </a:r>
          </a:p>
          <a:p>
            <a:pPr marL="171450" lvl="0" indent="-171450">
              <a:buSzPct val="100000"/>
              <a:buBlip>
                <a:blip r:embed="rId3"/>
              </a:buBlip>
            </a:pPr>
            <a:r>
              <a:rPr lang="en-US">
                <a:solidFill>
                  <a:srgbClr val="000000"/>
                </a:solidFill>
                <a:latin typeface="Geneva"/>
                <a:cs typeface="Geneva"/>
              </a:rPr>
              <a:t> nucléosynthèse</a:t>
            </a:r>
          </a:p>
        </p:txBody>
      </p:sp>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endParaRPr lang="en-US" sz="1000" i="1">
              <a:solidFill>
                <a:srgbClr val="000000"/>
              </a:solidFill>
              <a:latin typeface="Geneva"/>
              <a:cs typeface="Geneva"/>
            </a:endParaRPr>
          </a:p>
        </p:txBody>
      </p:sp>
      <p:sp>
        <p:nvSpPr>
          <p:cNvPr id="21" name="Rectangle 20"/>
          <p:cNvSpPr/>
          <p:nvPr/>
        </p:nvSpPr>
        <p:spPr>
          <a:xfrm>
            <a:off x="190086" y="5068727"/>
            <a:ext cx="3607736" cy="1200329"/>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chocs</a:t>
            </a:r>
          </a:p>
          <a:p>
            <a:pPr marL="171450" lvl="0" indent="-171450">
              <a:buSzPct val="100000"/>
              <a:buBlip>
                <a:blip r:embed="rId3"/>
              </a:buBlip>
            </a:pPr>
            <a:r>
              <a:rPr lang="en-US">
                <a:solidFill>
                  <a:srgbClr val="000000"/>
                </a:solidFill>
                <a:latin typeface="Geneva"/>
                <a:cs typeface="Geneva"/>
              </a:rPr>
              <a:t> processus radiatifs</a:t>
            </a:r>
          </a:p>
          <a:p>
            <a:pPr marL="171450" lvl="0" indent="-171450">
              <a:buSzPct val="100000"/>
              <a:buBlip>
                <a:blip r:embed="rId3"/>
              </a:buBlip>
            </a:pPr>
            <a:r>
              <a:rPr lang="en-US">
                <a:solidFill>
                  <a:srgbClr val="000000"/>
                </a:solidFill>
                <a:latin typeface="Geneva"/>
                <a:cs typeface="Geneva"/>
              </a:rPr>
              <a:t> reconnection magnétique</a:t>
            </a:r>
          </a:p>
          <a:p>
            <a:pPr marL="171450" lvl="0" indent="-171450">
              <a:buSzPct val="100000"/>
              <a:buBlip>
                <a:blip r:embed="rId3"/>
              </a:buBlip>
            </a:pPr>
            <a:r>
              <a:rPr lang="en-US">
                <a:solidFill>
                  <a:srgbClr val="000000"/>
                </a:solidFill>
                <a:latin typeface="Geneva"/>
                <a:cs typeface="Geneva"/>
              </a:rPr>
              <a:t> accélération de particules</a:t>
            </a:r>
          </a:p>
        </p:txBody>
      </p:sp>
      <p:sp>
        <p:nvSpPr>
          <p:cNvPr id="22" name="Rounded Rectangle 39"/>
          <p:cNvSpPr/>
          <p:nvPr/>
        </p:nvSpPr>
        <p:spPr>
          <a:xfrm>
            <a:off x="5782994" y="4600365"/>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Rétroaction galactique</a:t>
            </a:r>
            <a:endParaRPr lang="en-US" sz="1600" b="1" cap="small" dirty="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3924151"/>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équations</a:t>
            </a:r>
          </a:p>
          <a:p>
            <a:pPr marL="171450" lvl="0" indent="-171450">
              <a:lnSpc>
                <a:spcPct val="200000"/>
              </a:lnSpc>
              <a:buSzPct val="100000"/>
              <a:buBlip>
                <a:blip r:embed="rId3"/>
              </a:buBlip>
            </a:pPr>
            <a:r>
              <a:rPr lang="en-US">
                <a:solidFill>
                  <a:srgbClr val="000000"/>
                </a:solidFill>
                <a:latin typeface="Geneva"/>
                <a:cs typeface="Geneva"/>
              </a:rPr>
              <a:t> Modular Fortran + préprocessor, block-based AMR, différentes grilles, MPI</a:t>
            </a:r>
          </a:p>
          <a:p>
            <a:pPr marL="171450" lvl="0" indent="-171450">
              <a:lnSpc>
                <a:spcPct val="200000"/>
              </a:lnSpc>
              <a:buSzPct val="100000"/>
              <a:buBlip>
                <a:blip r:embed="rId3"/>
              </a:buBlip>
            </a:pPr>
            <a:r>
              <a:rPr lang="en-US">
                <a:solidFill>
                  <a:srgbClr val="000000"/>
                </a:solidFill>
                <a:latin typeface="Geneva"/>
                <a:cs typeface="Geneva"/>
              </a:rPr>
              <a:t> heures cpu</a:t>
            </a:r>
          </a:p>
          <a:p>
            <a:pPr marL="171450" lvl="0" indent="-171450">
              <a:lnSpc>
                <a:spcPct val="200000"/>
              </a:lnSpc>
              <a:buSzPct val="100000"/>
              <a:buBlip>
                <a:blip r:embed="rId3"/>
              </a:buBlip>
            </a:pPr>
            <a:r>
              <a:rPr lang="en-US">
                <a:solidFill>
                  <a:srgbClr val="000000"/>
                </a:solidFill>
                <a:latin typeface="Geneva"/>
                <a:cs typeface="Geneva"/>
              </a:rPr>
              <a:t> public et open-source</a:t>
            </a:r>
          </a:p>
          <a:p>
            <a:pPr marL="171450" lvl="0" indent="-171450">
              <a:lnSpc>
                <a:spcPct val="200000"/>
              </a:lnSpc>
              <a:buSzPct val="100000"/>
              <a:buBlip>
                <a:blip r:embed="rId3"/>
              </a:buBlip>
            </a:pPr>
            <a:r>
              <a:rPr lang="en-US">
                <a:solidFill>
                  <a:srgbClr val="000000"/>
                </a:solidFill>
                <a:latin typeface="Geneva"/>
                <a:cs typeface="Geneva"/>
              </a:rPr>
              <a:t> mes contributions : grille auto-similaire, conservation du moment angulaire, intégration de la viscosité à la divergence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grpSp>
        <p:nvGrpSpPr>
          <p:cNvPr id="3" name="Grouper 2"/>
          <p:cNvGrpSpPr/>
          <p:nvPr/>
        </p:nvGrpSpPr>
        <p:grpSpPr>
          <a:xfrm>
            <a:off x="4700747" y="5389482"/>
            <a:ext cx="8224371" cy="917419"/>
            <a:chOff x="4837042" y="5015802"/>
            <a:chExt cx="8224371" cy="917419"/>
          </a:xfrm>
        </p:grpSpPr>
        <p:sp>
          <p:nvSpPr>
            <p:cNvPr id="8" name="Rectangle à coins arrondis 7"/>
            <p:cNvSpPr/>
            <p:nvPr/>
          </p:nvSpPr>
          <p:spPr>
            <a:xfrm>
              <a:off x="4837042" y="5015802"/>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9" name="Rectangle 8"/>
            <p:cNvSpPr/>
            <p:nvPr/>
          </p:nvSpPr>
          <p:spPr>
            <a:xfrm>
              <a:off x="4837042" y="5389482"/>
              <a:ext cx="8224371" cy="543739"/>
            </a:xfrm>
            <a:prstGeom prst="rect">
              <a:avLst/>
            </a:prstGeom>
          </p:spPr>
          <p:txBody>
            <a:bodyPr wrap="square">
              <a:spAutoFit/>
            </a:bodyPr>
            <a:lstStyle/>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grille auto-similaire</a:t>
              </a:r>
            </a:p>
          </p:txBody>
        </p:sp>
      </p:gr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homognène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a:t>
            </a:r>
            <a:r>
              <a:rPr lang="en-US" sz="1600">
                <a:solidFill>
                  <a:srgbClr val="000000"/>
                </a:solidFill>
                <a:latin typeface="Geneva"/>
                <a:cs typeface="Geneva"/>
              </a:rPr>
              <a:t>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a:t>
            </a:r>
            <a:r>
              <a:rPr lang="en-US" sz="1600" dirty="0">
                <a:latin typeface="Geneva"/>
                <a:cs typeface="Geneva"/>
              </a:rPr>
              <a:t>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endParaRPr lang="en-US" sz="1600">
              <a:solidFill>
                <a:srgbClr val="000000"/>
              </a:solidFill>
              <a:latin typeface="Geneva"/>
              <a:cs typeface="Geneva"/>
            </a:endParaRP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a:t>
            </a:r>
            <a:r>
              <a:rPr lang="en-US" sz="1600">
                <a:solidFill>
                  <a:srgbClr val="000000"/>
                </a:solidFill>
                <a:latin typeface="Geneva"/>
                <a:cs typeface="Geneva"/>
              </a:rPr>
              <a:t>~</a:t>
            </a:r>
            <a:r>
              <a:rPr lang="en-US" sz="1600">
                <a:solidFill>
                  <a:srgbClr val="000000"/>
                </a:solidFill>
                <a:latin typeface="Geneva"/>
                <a:cs typeface="Geneva"/>
              </a:rPr>
              <a:t>10</a:t>
            </a:r>
            <a:endParaRPr lang="en-US" sz="1600">
              <a:solidFill>
                <a:srgbClr val="000000"/>
              </a:solidFill>
              <a:latin typeface="Geneva"/>
              <a:cs typeface="Geneva"/>
            </a:endParaRP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3"/>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endParaRPr lang="en-US" sz="1600">
                <a:solidFill>
                  <a:srgbClr val="000000"/>
                </a:solidFill>
                <a:latin typeface="Geneva"/>
                <a:cs typeface="Geneva"/>
              </a:endParaRPr>
            </a:p>
          </p:txBody>
        </p:sp>
      </p:grpSp>
      <p:grpSp>
        <p:nvGrpSpPr>
          <p:cNvPr id="5" name="Grouper 4"/>
          <p:cNvGrpSpPr/>
          <p:nvPr/>
        </p:nvGrpSpPr>
        <p:grpSpPr>
          <a:xfrm>
            <a:off x="3258196" y="1919993"/>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endParaRPr lang="en-US" sz="1600">
                <a:solidFill>
                  <a:srgbClr val="000000"/>
                </a:solidFill>
                <a:latin typeface="Geneva"/>
                <a:cs typeface="Geneva"/>
              </a:endParaRP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pic>
        <p:nvPicPr>
          <p:cNvPr id="24" name="Image 23" descr="sketch.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47" y="3809628"/>
            <a:ext cx="4348642" cy="2706624"/>
          </a:xfrm>
          <a:prstGeom prst="rect">
            <a:avLst/>
          </a:prstGeom>
          <a:ln>
            <a:noFill/>
          </a:ln>
          <a:effectLst>
            <a:outerShdw blurRad="190500" algn="tl" rotWithShape="0">
              <a:srgbClr val="000000">
                <a:alpha val="70000"/>
              </a:srgbClr>
            </a:outerShdw>
          </a:effectLst>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57833</TotalTime>
  <Words>1373</Words>
  <Application>Microsoft Macintosh PowerPoint</Application>
  <PresentationFormat>Présentation à l'écran (4:3)</PresentationFormat>
  <Paragraphs>281</Paragraphs>
  <Slides>17</Slides>
  <Notes>17</Notes>
  <HiddenSlides>0</HiddenSlides>
  <MMClips>0</MMClips>
  <ScaleCrop>false</ScaleCrop>
  <HeadingPairs>
    <vt:vector size="4" baseType="variant">
      <vt:variant>
        <vt:lpstr>Thème</vt:lpstr>
      </vt:variant>
      <vt:variant>
        <vt:i4>1</vt:i4>
      </vt:variant>
      <vt:variant>
        <vt:lpstr>Titres des diapositives</vt:lpstr>
      </vt:variant>
      <vt:variant>
        <vt:i4>17</vt:i4>
      </vt:variant>
    </vt:vector>
  </HeadingPairs>
  <TitlesOfParts>
    <vt:vector size="18"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1608</cp:revision>
  <cp:lastPrinted>2018-07-11T03:19:35Z</cp:lastPrinted>
  <dcterms:created xsi:type="dcterms:W3CDTF">2015-05-11T17:36:50Z</dcterms:created>
  <dcterms:modified xsi:type="dcterms:W3CDTF">2019-04-06T15:46:51Z</dcterms:modified>
</cp:coreProperties>
</file>